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3" r:id="rId3"/>
    <p:sldId id="257" r:id="rId4"/>
    <p:sldId id="258" r:id="rId5"/>
    <p:sldId id="260" r:id="rId6"/>
    <p:sldId id="259" r:id="rId7"/>
    <p:sldId id="266" r:id="rId8"/>
    <p:sldId id="264" r:id="rId9"/>
    <p:sldId id="291" r:id="rId10"/>
    <p:sldId id="261" r:id="rId11"/>
    <p:sldId id="279" r:id="rId12"/>
    <p:sldId id="280" r:id="rId13"/>
    <p:sldId id="267" r:id="rId14"/>
    <p:sldId id="278" r:id="rId15"/>
    <p:sldId id="281" r:id="rId16"/>
    <p:sldId id="271" r:id="rId17"/>
    <p:sldId id="289" r:id="rId18"/>
    <p:sldId id="290" r:id="rId19"/>
    <p:sldId id="282" r:id="rId20"/>
    <p:sldId id="265" r:id="rId21"/>
    <p:sldId id="283" r:id="rId22"/>
    <p:sldId id="284" r:id="rId23"/>
    <p:sldId id="285" r:id="rId24"/>
    <p:sldId id="270" r:id="rId25"/>
    <p:sldId id="286" r:id="rId26"/>
    <p:sldId id="269" r:id="rId27"/>
    <p:sldId id="287" r:id="rId28"/>
    <p:sldId id="268" r:id="rId29"/>
    <p:sldId id="288" r:id="rId30"/>
    <p:sldId id="272" r:id="rId31"/>
    <p:sldId id="273" r:id="rId32"/>
    <p:sldId id="276" r:id="rId33"/>
    <p:sldId id="277" r:id="rId34"/>
    <p:sldId id="27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3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FD4CF-8AD7-5544-B4BB-4E07DA6DED3F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20325-57B0-844A-B352-E1BABE307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$100 million per year</a:t>
            </a:r>
            <a:r>
              <a:rPr lang="mr-IN" dirty="0" smtClean="0"/>
              <a:t>…</a:t>
            </a:r>
            <a:r>
              <a:rPr lang="en-US" dirty="0" smtClean="0"/>
              <a:t>. Larry, MIT signal engineer,</a:t>
            </a:r>
            <a:r>
              <a:rPr lang="en-US" baseline="0" dirty="0" smtClean="0"/>
              <a:t> </a:t>
            </a:r>
            <a:r>
              <a:rPr lang="en-US" dirty="0" smtClean="0"/>
              <a:t>loved asking for charts we’d never heard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2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28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can’t possibly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more expensive a dataset, the crappier it is. </a:t>
            </a:r>
            <a:r>
              <a:rPr lang="en-US" dirty="0" smtClean="0"/>
              <a:t>Google is expensive,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smartystreets</a:t>
            </a:r>
            <a:r>
              <a:rPr lang="en-US" baseline="0" dirty="0" smtClean="0"/>
              <a:t> is unlimited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2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Tooling gets better every</a:t>
            </a:r>
            <a:r>
              <a:rPr lang="en-US" baseline="0" dirty="0" smtClean="0"/>
              <a:t> day, you could use all your energy just keeping up. Focus on your area of expertise!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3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8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metrics that tell</a:t>
            </a:r>
            <a:r>
              <a:rPr lang="en-US" baseline="0" dirty="0" smtClean="0"/>
              <a:t> you if you’re really finding a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04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Paranoia is so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6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</a:t>
            </a:r>
            <a:r>
              <a:rPr lang="en-US" baseline="0" dirty="0" smtClean="0"/>
              <a:t> the tools may become more crucial. Can’t just focus on </a:t>
            </a:r>
            <a:r>
              <a:rPr lang="en-US" baseline="0" smtClean="0"/>
              <a:t>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20325-57B0-844A-B352-E1BABE307C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9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9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3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3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1A4FEE-B84E-B147-AD88-AD5BDE8283C5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1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E0643-4745-9B4D-B7F3-6CA078AFED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13475"/>
            <a:ext cx="1701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bigml.com/" TargetMode="Externa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across all US households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faraday.io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Seamus Abshere, CTO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9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Geocode everything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 good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Join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Choose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Scale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Labels are secret sauce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Report correctly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Watch for cheating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Automate workflow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37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Clean data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remove garbage?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 it before anything else</a:t>
            </a:r>
          </a:p>
          <a:p>
            <a:endParaRPr lang="en-US" dirty="0"/>
          </a:p>
          <a:p>
            <a:r>
              <a:rPr lang="en-US" dirty="0" smtClean="0"/>
              <a:t>“More expensive data is, the s***** it is”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8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data first</a:t>
            </a:r>
            <a:endParaRPr lang="en-US" dirty="0"/>
          </a:p>
        </p:txBody>
      </p:sp>
      <p:pic>
        <p:nvPicPr>
          <p:cNvPr id="5" name="Picture 4" descr="after-geocod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/>
          <a:stretch/>
        </p:blipFill>
        <p:spPr>
          <a:xfrm>
            <a:off x="811793" y="1622889"/>
            <a:ext cx="6172200" cy="1427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835" y="1511497"/>
            <a:ext cx="1904158" cy="16747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9606" y="5880057"/>
            <a:ext cx="4583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faradayio</a:t>
            </a:r>
            <a:r>
              <a:rPr lang="en-US" dirty="0"/>
              <a:t>/</a:t>
            </a:r>
            <a:r>
              <a:rPr lang="en-US" dirty="0" err="1" smtClean="0"/>
              <a:t>scrubcsv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Fixes formatting and removes nulls at 100mb/s</a:t>
            </a:r>
            <a:endParaRPr lang="en-US" dirty="0"/>
          </a:p>
        </p:txBody>
      </p:sp>
      <p:pic>
        <p:nvPicPr>
          <p:cNvPr id="8" name="Picture 7" descr="after-clea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/>
          <a:stretch/>
        </p:blipFill>
        <p:spPr>
          <a:xfrm>
            <a:off x="1987251" y="3880221"/>
            <a:ext cx="6057900" cy="14503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84314" y="3768624"/>
            <a:ext cx="1860837" cy="15619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84315" y="3304069"/>
            <a:ext cx="799678" cy="305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20161" y="2363408"/>
            <a:ext cx="6592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07503" y="2363408"/>
            <a:ext cx="3536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07503" y="2586358"/>
            <a:ext cx="4716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eocode everything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I compare data from multiple sources?</a:t>
            </a:r>
          </a:p>
          <a:p>
            <a:endParaRPr lang="en-US" dirty="0" smtClean="0"/>
          </a:p>
          <a:p>
            <a:r>
              <a:rPr lang="en-US" dirty="0" smtClean="0"/>
              <a:t>Need a single source of truth</a:t>
            </a:r>
          </a:p>
        </p:txBody>
      </p:sp>
    </p:spTree>
    <p:extLst>
      <p:ext uri="{BB962C8B-B14F-4D97-AF65-F5344CB8AC3E}">
        <p14:creationId xmlns:p14="http://schemas.microsoft.com/office/powerpoint/2010/main" val="190094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Geocode everything</a:t>
            </a:r>
            <a:endParaRPr lang="en-US" dirty="0"/>
          </a:p>
        </p:txBody>
      </p:sp>
      <p:pic>
        <p:nvPicPr>
          <p:cNvPr id="4" name="Picture 3" descr="before-geocod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8"/>
          <a:stretch/>
        </p:blipFill>
        <p:spPr>
          <a:xfrm>
            <a:off x="1164129" y="1624658"/>
            <a:ext cx="6832600" cy="1440349"/>
          </a:xfrm>
          <a:prstGeom prst="rect">
            <a:avLst/>
          </a:prstGeom>
        </p:spPr>
      </p:pic>
      <p:pic>
        <p:nvPicPr>
          <p:cNvPr id="5" name="Picture 4" descr="after-geocod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/>
          <a:stretch/>
        </p:blipFill>
        <p:spPr>
          <a:xfrm>
            <a:off x="1763837" y="4039271"/>
            <a:ext cx="6172200" cy="1427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8258" y="1490208"/>
            <a:ext cx="3974502" cy="16747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27500" y="3927879"/>
            <a:ext cx="3080827" cy="16747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003899" y="3221761"/>
            <a:ext cx="364526" cy="611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49606" y="5809322"/>
            <a:ext cx="473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</a:t>
            </a:r>
            <a:r>
              <a:rPr lang="en-US" dirty="0" err="1" smtClean="0"/>
              <a:t>smartystreets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3000 records/second - $1000/</a:t>
            </a:r>
            <a:r>
              <a:rPr lang="en-US" dirty="0" err="1" smtClean="0"/>
              <a:t>mo</a:t>
            </a:r>
            <a:r>
              <a:rPr lang="en-US" dirty="0" smtClean="0"/>
              <a:t> unlimited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7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 good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query my data?</a:t>
            </a:r>
          </a:p>
          <a:p>
            <a:endParaRPr lang="en-US" dirty="0"/>
          </a:p>
          <a:p>
            <a:r>
              <a:rPr lang="en-US" dirty="0" smtClean="0"/>
              <a:t>Start simple but powerful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2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 good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Try Postgres</a:t>
            </a:r>
          </a:p>
          <a:p>
            <a:r>
              <a:rPr lang="en-US" dirty="0" smtClean="0"/>
              <a:t>Best fuzzy matching</a:t>
            </a:r>
          </a:p>
          <a:p>
            <a:r>
              <a:rPr lang="en-US" dirty="0" smtClean="0"/>
              <a:t>Best CSV import/export</a:t>
            </a:r>
          </a:p>
          <a:p>
            <a:r>
              <a:rPr lang="en-US" dirty="0" smtClean="0"/>
              <a:t>Best user-defined functions</a:t>
            </a:r>
          </a:p>
          <a:p>
            <a:r>
              <a:rPr lang="en-US" dirty="0"/>
              <a:t>Best </a:t>
            </a:r>
            <a:r>
              <a:rPr lang="en-US" dirty="0" err="1"/>
              <a:t>NoSQL</a:t>
            </a:r>
            <a:r>
              <a:rPr lang="en-US" dirty="0"/>
              <a:t> </a:t>
            </a:r>
            <a:r>
              <a:rPr lang="en-US" dirty="0" smtClean="0"/>
              <a:t>support</a:t>
            </a:r>
          </a:p>
          <a:p>
            <a:pPr lvl="1"/>
            <a:r>
              <a:rPr lang="en-US" dirty="0" smtClean="0"/>
              <a:t>ironic</a:t>
            </a:r>
          </a:p>
          <a:p>
            <a:r>
              <a:rPr lang="en-US" dirty="0" smtClean="0"/>
              <a:t>Best of all: 🎉 SQL 🎉</a:t>
            </a:r>
          </a:p>
        </p:txBody>
      </p:sp>
      <p:pic>
        <p:nvPicPr>
          <p:cNvPr id="5" name="Content Placeholder 4" descr="1200px-Postgresql_elephant.svg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r="39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796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make a single database out of many?</a:t>
            </a:r>
          </a:p>
          <a:p>
            <a:endParaRPr lang="en-US" dirty="0"/>
          </a:p>
          <a:p>
            <a:r>
              <a:rPr lang="en-US" dirty="0" smtClean="0"/>
              <a:t>Fuzzy and exact matching with fallbacks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2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Start with exact matches </a:t>
            </a:r>
            <a:r>
              <a:rPr lang="mr-IN" dirty="0" smtClean="0"/>
              <a:t>–</a:t>
            </a:r>
            <a:r>
              <a:rPr lang="en-US" dirty="0" smtClean="0"/>
              <a:t> these are best</a:t>
            </a:r>
          </a:p>
          <a:p>
            <a:r>
              <a:rPr lang="en-US" dirty="0" smtClean="0"/>
              <a:t>Fall back to fuzzy</a:t>
            </a:r>
          </a:p>
          <a:p>
            <a:pPr lvl="1"/>
            <a:r>
              <a:rPr lang="en-US" dirty="0" smtClean="0"/>
              <a:t>N-gram similarity is better than alternatives</a:t>
            </a:r>
          </a:p>
          <a:p>
            <a:r>
              <a:rPr lang="en-US" dirty="0" smtClean="0"/>
              <a:t>Spatial matching (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) is slow</a:t>
            </a:r>
          </a:p>
        </p:txBody>
      </p:sp>
      <p:pic>
        <p:nvPicPr>
          <p:cNvPr id="8" name="Content Placeholder 7" descr="placespec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5894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3122093" y="6126163"/>
            <a:ext cx="5564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/docs/9.6/static/</a:t>
            </a:r>
            <a:r>
              <a:rPr lang="en-US" dirty="0" err="1"/>
              <a:t>pgtrgm.html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find a signal?</a:t>
            </a:r>
          </a:p>
          <a:p>
            <a:endParaRPr lang="en-US" dirty="0"/>
          </a:p>
          <a:p>
            <a:r>
              <a:rPr lang="en-US" dirty="0" smtClean="0"/>
              <a:t>Lots of confusing options</a:t>
            </a:r>
          </a:p>
          <a:p>
            <a:pPr lvl="1"/>
            <a:r>
              <a:rPr lang="en-US" dirty="0" smtClean="0"/>
              <a:t>SVM (slow, lots of memory)</a:t>
            </a:r>
          </a:p>
          <a:p>
            <a:pPr lvl="1"/>
            <a:r>
              <a:rPr lang="en-US" dirty="0" smtClean="0"/>
              <a:t>Decision trees (fast, simple)</a:t>
            </a:r>
          </a:p>
          <a:p>
            <a:pPr lvl="1"/>
            <a:r>
              <a:rPr lang="en-US" dirty="0" smtClean="0"/>
              <a:t>Neural nets (powerful, complex)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it take to create an AI startup?</a:t>
            </a:r>
          </a:p>
          <a:p>
            <a:endParaRPr lang="en-US" dirty="0"/>
          </a:p>
          <a:p>
            <a:r>
              <a:rPr lang="en-US" dirty="0" smtClean="0"/>
              <a:t>Tips &amp; tricks</a:t>
            </a:r>
          </a:p>
          <a:p>
            <a:endParaRPr lang="en-US" dirty="0"/>
          </a:p>
          <a:p>
            <a:r>
              <a:rPr lang="en-US" dirty="0" smtClean="0"/>
              <a:t>Concerns for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2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algorithm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Decision trees are a good default</a:t>
            </a:r>
          </a:p>
          <a:p>
            <a:r>
              <a:rPr lang="en-US" dirty="0" smtClean="0"/>
              <a:t>Resistant to </a:t>
            </a:r>
            <a:r>
              <a:rPr lang="en-US" dirty="0" err="1" smtClean="0"/>
              <a:t>overfitting</a:t>
            </a:r>
            <a:endParaRPr lang="en-US" dirty="0" smtClean="0"/>
          </a:p>
          <a:p>
            <a:r>
              <a:rPr lang="en-US" dirty="0" smtClean="0"/>
              <a:t>Fast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" name="Content Placeholder 9" descr="Screen Shot 2017-04-26 at 10.37.34 A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r="92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607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make predictions across millions of rows?</a:t>
            </a:r>
          </a:p>
        </p:txBody>
      </p:sp>
    </p:spTree>
    <p:extLst>
      <p:ext uri="{BB962C8B-B14F-4D97-AF65-F5344CB8AC3E}">
        <p14:creationId xmlns:p14="http://schemas.microsoft.com/office/powerpoint/2010/main" val="182226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Buy big servers and parallelize everything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Or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Algorithm-as-a-service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https:</a:t>
            </a:r>
            <a:r>
              <a:rPr lang="en-US" dirty="0">
                <a:hlinkClick r:id="rId2"/>
              </a:rPr>
              <a:t>//bigml.com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Content Placeholder 6" descr="Screen Shot 2017-02-21 at 8.04.41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t="7918" b="27040"/>
          <a:stretch/>
        </p:blipFill>
        <p:spPr/>
      </p:pic>
      <p:sp>
        <p:nvSpPr>
          <p:cNvPr id="8" name="Rectangle 7"/>
          <p:cNvSpPr/>
          <p:nvPr/>
        </p:nvSpPr>
        <p:spPr>
          <a:xfrm>
            <a:off x="6737837" y="1846044"/>
            <a:ext cx="458597" cy="428011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53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Labels are secret sauce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i="1" dirty="0" smtClean="0"/>
              <a:t>interesting</a:t>
            </a:r>
            <a:r>
              <a:rPr lang="en-US" dirty="0" smtClean="0"/>
              <a:t> about your data?</a:t>
            </a:r>
          </a:p>
          <a:p>
            <a:endParaRPr lang="en-US" dirty="0"/>
          </a:p>
          <a:p>
            <a:r>
              <a:rPr lang="en-US" dirty="0" smtClean="0"/>
              <a:t>Try classifying it in many 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44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Labels are secret sauce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</a:p>
          <a:p>
            <a:pPr lvl="1"/>
            <a:r>
              <a:rPr lang="en-US" dirty="0" smtClean="0"/>
              <a:t>Made purchase = good</a:t>
            </a:r>
          </a:p>
          <a:p>
            <a:pPr lvl="1"/>
            <a:r>
              <a:rPr lang="en-US" dirty="0" smtClean="0"/>
              <a:t>Don’t call me back = bad</a:t>
            </a:r>
          </a:p>
          <a:p>
            <a:r>
              <a:rPr lang="en-US" dirty="0" smtClean="0"/>
              <a:t>More advanced</a:t>
            </a:r>
          </a:p>
          <a:p>
            <a:pPr lvl="1"/>
            <a:r>
              <a:rPr lang="en-US" dirty="0" smtClean="0"/>
              <a:t>Per-client goals</a:t>
            </a:r>
          </a:p>
          <a:p>
            <a:pPr lvl="1"/>
            <a:r>
              <a:rPr lang="en-US" dirty="0" smtClean="0"/>
              <a:t>Time- and sequence-based</a:t>
            </a:r>
            <a:endParaRPr lang="en-US" dirty="0"/>
          </a:p>
        </p:txBody>
      </p:sp>
      <p:pic>
        <p:nvPicPr>
          <p:cNvPr id="7" name="Content Placeholder 6" descr="Screen Shot 2017-04-26 at 12.02.07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7799" r="21482" b="14229"/>
          <a:stretch/>
        </p:blipFill>
        <p:spPr>
          <a:xfrm>
            <a:off x="4860516" y="1770595"/>
            <a:ext cx="3826283" cy="3528978"/>
          </a:xfrm>
        </p:spPr>
      </p:pic>
    </p:spTree>
    <p:extLst>
      <p:ext uri="{BB962C8B-B14F-4D97-AF65-F5344CB8AC3E}">
        <p14:creationId xmlns:p14="http://schemas.microsoft.com/office/powerpoint/2010/main" val="110563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correctly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I avoid embarrassing myself</a:t>
            </a:r>
            <a:r>
              <a:rPr lang="en-US" dirty="0" smtClean="0"/>
              <a:t>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Don’t be fooled by 99%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39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correctly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</a:t>
            </a:r>
          </a:p>
          <a:p>
            <a:pPr lvl="1"/>
            <a:r>
              <a:rPr lang="en-US" dirty="0" smtClean="0"/>
              <a:t>Accidentally reported training as test 😳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ccuracy</a:t>
            </a:r>
          </a:p>
          <a:p>
            <a:r>
              <a:rPr lang="en-US" dirty="0" smtClean="0"/>
              <a:t>After</a:t>
            </a:r>
          </a:p>
          <a:p>
            <a:pPr lvl="1"/>
            <a:r>
              <a:rPr lang="en-US" dirty="0" smtClean="0"/>
              <a:t>Automated train/test</a:t>
            </a:r>
          </a:p>
          <a:p>
            <a:pPr lvl="1"/>
            <a:r>
              <a:rPr lang="en-US" dirty="0" smtClean="0"/>
              <a:t>Phi</a:t>
            </a:r>
          </a:p>
          <a:p>
            <a:pPr lvl="1"/>
            <a:r>
              <a:rPr lang="en-US" dirty="0" smtClean="0"/>
              <a:t>Class balancing</a:t>
            </a:r>
          </a:p>
          <a:p>
            <a:endParaRPr lang="en-US" dirty="0" smtClean="0"/>
          </a:p>
        </p:txBody>
      </p:sp>
      <p:pic>
        <p:nvPicPr>
          <p:cNvPr id="5" name="Content Placeholder 4" descr="Screen Shot 2017-04-26 at 11.49.25 A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2" t="2574" r="17102"/>
          <a:stretch/>
        </p:blipFill>
        <p:spPr>
          <a:xfrm>
            <a:off x="4648200" y="1716705"/>
            <a:ext cx="4038600" cy="4409458"/>
          </a:xfrm>
        </p:spPr>
      </p:pic>
    </p:spTree>
    <p:extLst>
      <p:ext uri="{BB962C8B-B14F-4D97-AF65-F5344CB8AC3E}">
        <p14:creationId xmlns:p14="http://schemas.microsoft.com/office/powerpoint/2010/main" val="2793857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for cheating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I know if I found a signal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Be paranoid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56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for cheating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Domain expertise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p</a:t>
            </a:r>
            <a:r>
              <a:rPr lang="en-US" dirty="0" smtClean="0"/>
              <a:t>redicting solar customer, cheating based on tax incentives in property data?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Map it out</a:t>
            </a:r>
          </a:p>
          <a:p>
            <a:pPr lvl="1"/>
            <a:r>
              <a:rPr lang="en-US" dirty="0" smtClean="0"/>
              <a:t>All goods in one area, all </a:t>
            </a:r>
            <a:r>
              <a:rPr lang="en-US" dirty="0" err="1" smtClean="0"/>
              <a:t>bads</a:t>
            </a:r>
            <a:r>
              <a:rPr lang="en-US" dirty="0" smtClean="0"/>
              <a:t> in another?</a:t>
            </a:r>
            <a:endParaRPr lang="en-US" dirty="0"/>
          </a:p>
        </p:txBody>
      </p:sp>
      <p:pic>
        <p:nvPicPr>
          <p:cNvPr id="5" name="Content Placeholder 4" descr="Screen Shot 2017-04-26 at 11.21.59 A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34"/>
          <a:stretch/>
        </p:blipFill>
        <p:spPr/>
      </p:pic>
    </p:spTree>
    <p:extLst>
      <p:ext uri="{BB962C8B-B14F-4D97-AF65-F5344CB8AC3E}">
        <p14:creationId xmlns:p14="http://schemas.microsoft.com/office/powerpoint/2010/main" val="3541099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I make predictions in production?</a:t>
            </a:r>
          </a:p>
          <a:p>
            <a:endParaRPr lang="en-US" dirty="0"/>
          </a:p>
          <a:p>
            <a:r>
              <a:rPr lang="en-US" dirty="0" smtClean="0"/>
              <a:t>Automate or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beginning of Faraday</a:t>
            </a:r>
            <a:endParaRPr lang="en-US" dirty="0"/>
          </a:p>
        </p:txBody>
      </p:sp>
      <p:pic>
        <p:nvPicPr>
          <p:cNvPr id="5" name="Content Placeholder 4" descr="here_to_hel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64" b="-27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940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BigML</a:t>
            </a:r>
            <a:r>
              <a:rPr lang="en-US" dirty="0" smtClean="0"/>
              <a:t> provides WhizzML</a:t>
            </a:r>
          </a:p>
          <a:p>
            <a:r>
              <a:rPr lang="en-US" dirty="0" smtClean="0"/>
              <a:t>Make the hard network / scaling go away</a:t>
            </a:r>
          </a:p>
          <a:p>
            <a:r>
              <a:rPr lang="en-US" dirty="0" smtClean="0"/>
              <a:t>Before</a:t>
            </a:r>
          </a:p>
          <a:p>
            <a:pPr lvl="1"/>
            <a:r>
              <a:rPr lang="en-US" dirty="0" smtClean="0"/>
              <a:t>Polling HTTP</a:t>
            </a:r>
          </a:p>
          <a:p>
            <a:r>
              <a:rPr lang="en-US" dirty="0" smtClean="0"/>
              <a:t>After</a:t>
            </a:r>
          </a:p>
          <a:p>
            <a:pPr lvl="1"/>
            <a:r>
              <a:rPr lang="en-US" dirty="0" smtClean="0"/>
              <a:t>Single script</a:t>
            </a:r>
            <a:endParaRPr lang="en-US" dirty="0"/>
          </a:p>
        </p:txBody>
      </p:sp>
      <p:pic>
        <p:nvPicPr>
          <p:cNvPr id="5" name="Content Placeholder 4" descr="Screen Shot 2017-04-26 at 12.21.05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36291"/>
          <a:stretch/>
        </p:blipFill>
        <p:spPr/>
      </p:pic>
    </p:spTree>
    <p:extLst>
      <p:ext uri="{BB962C8B-B14F-4D97-AF65-F5344CB8AC3E}">
        <p14:creationId xmlns:p14="http://schemas.microsoft.com/office/powerpoint/2010/main" val="2151562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for the future</a:t>
            </a:r>
            <a:endParaRPr lang="en-US" dirty="0"/>
          </a:p>
        </p:txBody>
      </p:sp>
      <p:pic>
        <p:nvPicPr>
          <p:cNvPr id="6" name="Content Placeholder 5" descr="failu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8" r="-58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8529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/ deep / ❓ neural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of the exciting announcements are about neural networks</a:t>
            </a:r>
          </a:p>
          <a:p>
            <a:endParaRPr lang="en-US" dirty="0" smtClean="0"/>
          </a:p>
          <a:p>
            <a:r>
              <a:rPr lang="en-US" dirty="0" smtClean="0"/>
              <a:t>When are you limited by your choice of algorithm?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Content Placeholder 4" descr="Screen Shot 2017-04-26 at 12.41.42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3" b="2499"/>
          <a:stretch/>
        </p:blipFill>
        <p:spPr/>
      </p:pic>
    </p:spTree>
    <p:extLst>
      <p:ext uri="{BB962C8B-B14F-4D97-AF65-F5344CB8AC3E}">
        <p14:creationId xmlns:p14="http://schemas.microsoft.com/office/powerpoint/2010/main" val="3411607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There’s more to AI than just classification</a:t>
            </a:r>
          </a:p>
          <a:p>
            <a:endParaRPr lang="en-US" dirty="0" smtClean="0"/>
          </a:p>
          <a:p>
            <a:r>
              <a:rPr lang="en-US" dirty="0" smtClean="0"/>
              <a:t>What if we could do more with less?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cluster-plot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r="126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52436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worry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 experts?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or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omain experts?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8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new AI startup in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who are good customers for home remodeling?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First customer: biggest contractor in Massachusetts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2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new AI startup in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Manually </a:t>
            </a:r>
            <a:r>
              <a:rPr lang="en-US" dirty="0" smtClean="0"/>
              <a:t>buying and cleaning </a:t>
            </a:r>
            <a:r>
              <a:rPr lang="en-US" dirty="0"/>
              <a:t>data via </a:t>
            </a:r>
            <a:r>
              <a:rPr lang="en-US" dirty="0" smtClean="0"/>
              <a:t>fax (!)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Support vector machines 💥 exploding</a:t>
            </a:r>
          </a:p>
          <a:p>
            <a:endParaRPr lang="en-US" dirty="0"/>
          </a:p>
          <a:p>
            <a:r>
              <a:rPr lang="en-US" dirty="0" smtClean="0"/>
              <a:t>Servers melting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Deadline today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8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it take to be an AI startup?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Tool experts? (fix the SVM, unmelt servers)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Domain experts? (focus on data and signal)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we are in 2017</a:t>
            </a:r>
            <a:endParaRPr lang="en-US" dirty="0"/>
          </a:p>
        </p:txBody>
      </p:sp>
      <p:pic>
        <p:nvPicPr>
          <p:cNvPr id="4" name="Content Placeholder 3" descr="team-camouflage-acting_natura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3" b="87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920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are in 2017</a:t>
            </a:r>
          </a:p>
        </p:txBody>
      </p:sp>
      <p:pic>
        <p:nvPicPr>
          <p:cNvPr id="4" name="Content Placeholder 3" descr="team-camouflage-jumpi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3" b="87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237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Bought databases of all US customers</a:t>
            </a:r>
          </a:p>
          <a:p>
            <a:pPr lvl="1"/>
            <a:r>
              <a:rPr lang="en-US" dirty="0" smtClean="0"/>
              <a:t>500+ million records</a:t>
            </a:r>
          </a:p>
          <a:p>
            <a:pPr lvl="1"/>
            <a:r>
              <a:rPr lang="en-US" dirty="0" smtClean="0"/>
              <a:t>250+ columns</a:t>
            </a:r>
          </a:p>
          <a:p>
            <a:endParaRPr lang="en-US" dirty="0"/>
          </a:p>
          <a:p>
            <a:r>
              <a:rPr lang="en-US" dirty="0"/>
              <a:t>O</a:t>
            </a:r>
            <a:r>
              <a:rPr lang="en-US" dirty="0" smtClean="0"/>
              <a:t>utsourced AI tools</a:t>
            </a:r>
          </a:p>
        </p:txBody>
      </p:sp>
    </p:spTree>
    <p:extLst>
      <p:ext uri="{BB962C8B-B14F-4D97-AF65-F5344CB8AC3E}">
        <p14:creationId xmlns:p14="http://schemas.microsoft.com/office/powerpoint/2010/main" val="329944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758</Words>
  <Application>Microsoft Macintosh PowerPoint</Application>
  <PresentationFormat>On-screen Show (4:3)</PresentationFormat>
  <Paragraphs>180</Paragraphs>
  <Slides>34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Predicting across all US households</vt:lpstr>
      <vt:lpstr>My talk</vt:lpstr>
      <vt:lpstr>The beginning of Faraday</vt:lpstr>
      <vt:lpstr>Our new AI startup in 2013</vt:lpstr>
      <vt:lpstr>Our new AI startup in 2013</vt:lpstr>
      <vt:lpstr>What does it take to be an AI startup?</vt:lpstr>
      <vt:lpstr>Here we are in 2017</vt:lpstr>
      <vt:lpstr>Here we are in 2017</vt:lpstr>
      <vt:lpstr>What we did</vt:lpstr>
      <vt:lpstr>What have we learned?</vt:lpstr>
      <vt:lpstr>Clean data first</vt:lpstr>
      <vt:lpstr>Clean data first</vt:lpstr>
      <vt:lpstr>Geocode everything</vt:lpstr>
      <vt:lpstr>Geocode everything</vt:lpstr>
      <vt:lpstr>Use a good database</vt:lpstr>
      <vt:lpstr>Use a good database</vt:lpstr>
      <vt:lpstr>Join data</vt:lpstr>
      <vt:lpstr>Join data</vt:lpstr>
      <vt:lpstr>Choose algorithm</vt:lpstr>
      <vt:lpstr>Choose algorithm</vt:lpstr>
      <vt:lpstr>Scale algorithm</vt:lpstr>
      <vt:lpstr>Scale algorithm</vt:lpstr>
      <vt:lpstr>Labels are secret sauce</vt:lpstr>
      <vt:lpstr>Labels are secret sauce</vt:lpstr>
      <vt:lpstr>Report correctly</vt:lpstr>
      <vt:lpstr>Report correctly</vt:lpstr>
      <vt:lpstr>Watch for cheating</vt:lpstr>
      <vt:lpstr>Watch for cheating</vt:lpstr>
      <vt:lpstr>Automate workflow</vt:lpstr>
      <vt:lpstr>Automate workflow</vt:lpstr>
      <vt:lpstr>Concerns for the future</vt:lpstr>
      <vt:lpstr>Convolutional / deep / ❓ neural nets</vt:lpstr>
      <vt:lpstr>Beyond classification</vt:lpstr>
      <vt:lpstr>What do I worry about?</vt:lpstr>
    </vt:vector>
  </TitlesOfParts>
  <Company>Faraday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across all US households</dc:title>
  <dc:creator>Seamus Abshere</dc:creator>
  <cp:lastModifiedBy>Seamus Abshere</cp:lastModifiedBy>
  <cp:revision>41</cp:revision>
  <dcterms:created xsi:type="dcterms:W3CDTF">2017-04-26T13:30:57Z</dcterms:created>
  <dcterms:modified xsi:type="dcterms:W3CDTF">2017-05-02T15:51:38Z</dcterms:modified>
</cp:coreProperties>
</file>